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4"/>
  </p:notesMasterIdLst>
  <p:sldIdLst>
    <p:sldId id="26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6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5C0-41BB-A537-9074BBAB89B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C0-41BB-A537-9074BBAB89B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5C0-41BB-A537-9074BBAB89B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5C0-41BB-A537-9074BBAB89B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5C0-41BB-A537-9074BBAB89B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5C0-41BB-A537-9074BBAB89B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5C0-41BB-A537-9074BBAB89B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5C0-41BB-A537-9074BBAB89B2}"/>
              </c:ext>
            </c:extLst>
          </c:dPt>
          <c:dLbls>
            <c:dLbl>
              <c:idx val="0"/>
              <c:layout>
                <c:manualLayout>
                  <c:x val="1.3754545812733563E-2"/>
                  <c:y val="-5.9430450994594056E-2"/>
                </c:manualLayout>
              </c:layout>
              <c:tx>
                <c:rich>
                  <a:bodyPr/>
                  <a:lstStyle/>
                  <a:p>
                    <a:fld id="{F51455CC-B869-4997-A57B-7CC358CA6820}" type="VALUE">
                      <a:rPr lang="en-US" smtClean="0"/>
                      <a:pPr/>
                      <a:t>[VALUE]</a:t>
                    </a:fld>
                    <a:endParaRPr lang="hr-H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5C0-41BB-A537-9074BBAB89B2}"/>
                </c:ext>
              </c:extLst>
            </c:dLbl>
            <c:dLbl>
              <c:idx val="1"/>
              <c:layout>
                <c:manualLayout>
                  <c:x val="-2.804773612716796E-2"/>
                  <c:y val="-3.728061088584366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C0-41BB-A537-9074BBAB89B2}"/>
                </c:ext>
              </c:extLst>
            </c:dLbl>
            <c:dLbl>
              <c:idx val="2"/>
              <c:layout>
                <c:manualLayout>
                  <c:x val="-3.3391244492743818E-3"/>
                  <c:y val="-3.888217361707165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C0-41BB-A537-9074BBAB89B2}"/>
                </c:ext>
              </c:extLst>
            </c:dLbl>
            <c:dLbl>
              <c:idx val="3"/>
              <c:layout>
                <c:manualLayout>
                  <c:x val="-9.6999788852702371E-3"/>
                  <c:y val="-1.42274839435285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C0-41BB-A537-9074BBAB89B2}"/>
                </c:ext>
              </c:extLst>
            </c:dLbl>
            <c:dLbl>
              <c:idx val="4"/>
              <c:layout>
                <c:manualLayout>
                  <c:x val="-1.8775439965974007E-2"/>
                  <c:y val="2.46139654589303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C0-41BB-A537-9074BBAB89B2}"/>
                </c:ext>
              </c:extLst>
            </c:dLbl>
            <c:dLbl>
              <c:idx val="5"/>
              <c:layout>
                <c:manualLayout>
                  <c:x val="-6.0569976470715055E-2"/>
                  <c:y val="4.59331565194497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C0-41BB-A537-9074BBAB89B2}"/>
                </c:ext>
              </c:extLst>
            </c:dLbl>
            <c:dLbl>
              <c:idx val="6"/>
              <c:layout>
                <c:manualLayout>
                  <c:x val="1.1629434135345002E-2"/>
                  <c:y val="3.138011661289844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C0-41BB-A537-9074BBAB89B2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C0-41BB-A537-9074BBAB89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Poljoprivreda i šumarstvo (52 %)</c:v>
                </c:pt>
                <c:pt idx="1">
                  <c:v>Ribarstvo (15%)</c:v>
                </c:pt>
                <c:pt idx="2">
                  <c:v>Prerađivačka industrija (11%)</c:v>
                </c:pt>
                <c:pt idx="3">
                  <c:v>Trgovina (8%)</c:v>
                </c:pt>
                <c:pt idx="4">
                  <c:v>Usluge (8%)</c:v>
                </c:pt>
                <c:pt idx="5">
                  <c:v>Građevinarstvo (4%)</c:v>
                </c:pt>
                <c:pt idx="6">
                  <c:v>Turizam i ugostiteljstvo (1%)</c:v>
                </c:pt>
                <c:pt idx="7">
                  <c:v>Ostalo (0,06 %)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52</c:v>
                </c:pt>
                <c:pt idx="1">
                  <c:v>15</c:v>
                </c:pt>
                <c:pt idx="2">
                  <c:v>11</c:v>
                </c:pt>
                <c:pt idx="3">
                  <c:v>8</c:v>
                </c:pt>
                <c:pt idx="4">
                  <c:v>8</c:v>
                </c:pt>
                <c:pt idx="5">
                  <c:v>4</c:v>
                </c:pt>
                <c:pt idx="6">
                  <c:v>1</c:v>
                </c:pt>
                <c:pt idx="7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C0-41BB-A537-9074BBAB89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5645780921656258"/>
          <c:w val="0.99868462305492756"/>
          <c:h val="0.225499748423950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8ED6E-C59E-403C-8DA7-7BA347E66027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D1C5D-675D-47D7-80F5-37EA41F83F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400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38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626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113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3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622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22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87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670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38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50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88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583625C-025C-4C5C-8DDA-3D8234D8271B}" type="datetimeFigureOut">
              <a:rPr lang="hr-HR" smtClean="0"/>
              <a:t>13.11.2017.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15C33DE-DEE5-490A-835C-0745544C154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105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5755E31-1724-41F7-A479-BCACADAF3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313BCCA-3FD2-4469-A5FE-DDBDF2F313B3}"/>
              </a:ext>
            </a:extLst>
          </p:cNvPr>
          <p:cNvSpPr/>
          <p:nvPr/>
        </p:nvSpPr>
        <p:spPr>
          <a:xfrm>
            <a:off x="1181667" y="2267790"/>
            <a:ext cx="9752477" cy="1449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hr-HR" sz="4900" cap="all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+mj-ea"/>
                <a:cs typeface="+mj-cs"/>
              </a:rPr>
              <a:t>„GOSPODARSKI RAZVOJ ZADRUGA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lang="hr-HR" sz="4900" cap="all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+mj-ea"/>
                <a:cs typeface="+mj-cs"/>
              </a:rPr>
              <a:t> I ZADRUŽNOG PODUZETNIŠTVA“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96BAC06C-B510-4AA7-98D7-995356F1BB21}"/>
              </a:ext>
            </a:extLst>
          </p:cNvPr>
          <p:cNvSpPr txBox="1">
            <a:spLocks/>
          </p:cNvSpPr>
          <p:nvPr/>
        </p:nvSpPr>
        <p:spPr>
          <a:xfrm>
            <a:off x="3921947" y="5792819"/>
            <a:ext cx="7299124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hr-HR" altLang="sr-Latn-RS" dirty="0"/>
          </a:p>
          <a:p>
            <a:pPr marL="0" indent="0" algn="r">
              <a:buNone/>
            </a:pPr>
            <a:r>
              <a:rPr lang="hr-HR" altLang="sr-Latn-RS" dirty="0"/>
              <a:t>Hrvatski centar za zadružno poduzetništvo</a:t>
            </a:r>
          </a:p>
        </p:txBody>
      </p:sp>
    </p:spTree>
    <p:extLst>
      <p:ext uri="{BB962C8B-B14F-4D97-AF65-F5344CB8AC3E}">
        <p14:creationId xmlns:p14="http://schemas.microsoft.com/office/powerpoint/2010/main" val="55597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594B516-94E0-466F-A610-027AFAB1DE04}"/>
              </a:ext>
            </a:extLst>
          </p:cNvPr>
          <p:cNvSpPr/>
          <p:nvPr/>
        </p:nvSpPr>
        <p:spPr>
          <a:xfrm>
            <a:off x="1213164" y="1288848"/>
            <a:ext cx="130822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000" cap="all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+mj-ea"/>
                <a:cs typeface="+mj-cs"/>
              </a:rPr>
              <a:t>RADITI NA PROMOCIJI ZADRUŽNOG PODUZETNIŠTVA  I </a:t>
            </a:r>
          </a:p>
          <a:p>
            <a:r>
              <a:rPr lang="hr-HR" sz="3000" cap="all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  <a:ea typeface="+mj-ea"/>
                <a:cs typeface="+mj-cs"/>
              </a:rPr>
              <a:t>PODIZANJU SVIJESTI O MOGUĆNOSTIMA ZADRUGARSTVA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07A4EC7A-F22B-43C8-905D-ACF2CF6525A6}"/>
              </a:ext>
            </a:extLst>
          </p:cNvPr>
          <p:cNvSpPr txBox="1">
            <a:spLocks/>
          </p:cNvSpPr>
          <p:nvPr/>
        </p:nvSpPr>
        <p:spPr bwMode="auto">
          <a:xfrm>
            <a:off x="1678610" y="2696239"/>
            <a:ext cx="8756476" cy="49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ORGANIZACIJA STRUČNIH SKUPOVA DILJEM HRVATSKE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C7FAAD0D-83F9-4E7F-9E32-EC008BE30D73}"/>
              </a:ext>
            </a:extLst>
          </p:cNvPr>
          <p:cNvSpPr txBox="1">
            <a:spLocks/>
          </p:cNvSpPr>
          <p:nvPr/>
        </p:nvSpPr>
        <p:spPr bwMode="auto">
          <a:xfrm>
            <a:off x="1678610" y="3670610"/>
            <a:ext cx="8756476" cy="49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SURADNJA S DRŽAVNIM TIJELIMA  I  INSTITUCIJAMA </a:t>
            </a:r>
          </a:p>
          <a:p>
            <a:pPr marL="0" indent="0">
              <a:buNone/>
            </a:pPr>
            <a:r>
              <a:rPr lang="hr-HR" dirty="0"/>
              <a:t>       NA SVIM RAZINAMA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5C23A081-D660-4B4E-9247-59AE01D98E41}"/>
              </a:ext>
            </a:extLst>
          </p:cNvPr>
          <p:cNvSpPr txBox="1">
            <a:spLocks/>
          </p:cNvSpPr>
          <p:nvPr/>
        </p:nvSpPr>
        <p:spPr bwMode="auto">
          <a:xfrm>
            <a:off x="1678610" y="4808089"/>
            <a:ext cx="8756476" cy="49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TERENSKI RAD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1B017E73-6707-48D0-AB76-962D1CA0C4DE}"/>
              </a:ext>
            </a:extLst>
          </p:cNvPr>
          <p:cNvSpPr txBox="1">
            <a:spLocks/>
          </p:cNvSpPr>
          <p:nvPr/>
        </p:nvSpPr>
        <p:spPr>
          <a:xfrm>
            <a:off x="1678610" y="5610440"/>
            <a:ext cx="8756476" cy="826573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   STRUČNA PODRŠKA ZADRUŽNOM PODUZETNIŠTVU I          OSNIVANJU START-UP ZADRUGA</a:t>
            </a:r>
          </a:p>
        </p:txBody>
      </p:sp>
    </p:spTree>
    <p:extLst>
      <p:ext uri="{BB962C8B-B14F-4D97-AF65-F5344CB8AC3E}">
        <p14:creationId xmlns:p14="http://schemas.microsoft.com/office/powerpoint/2010/main" val="334992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xmlns="" id="{6913A93D-4059-481A-B7DA-9AFADF2ED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2132" y="147968"/>
            <a:ext cx="5592763" cy="1143000"/>
          </a:xfrm>
        </p:spPr>
        <p:txBody>
          <a:bodyPr>
            <a:normAutofit/>
          </a:bodyPr>
          <a:lstStyle/>
          <a:p>
            <a:r>
              <a:rPr lang="hr-HR" sz="30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RAZVIJANJE SUSTAVA: UMREŽAVANJE I OBRAZOVANJE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695E51B2-E6D5-43E4-8763-D1A8563735C6}"/>
              </a:ext>
            </a:extLst>
          </p:cNvPr>
          <p:cNvSpPr txBox="1">
            <a:spLocks/>
          </p:cNvSpPr>
          <p:nvPr/>
        </p:nvSpPr>
        <p:spPr>
          <a:xfrm>
            <a:off x="2471535" y="1622804"/>
            <a:ext cx="7960398" cy="391653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    OSNIVANJE NACIONALNOG SAVEZA ZA ZADRUŽNO                                                                                    PODUZETNIŠTVO</a:t>
            </a:r>
          </a:p>
          <a:p>
            <a:pPr>
              <a:buFont typeface="Wingdings" panose="05000000000000000000" pitchFamily="2" charset="2"/>
              <a:buChar char="v"/>
            </a:pPr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    OSNIVANJE ZADRUŽNOG KREDITNOG FONDA</a:t>
            </a:r>
          </a:p>
          <a:p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    OSNIVANJE FONDA ZADRUŽNE IMOVINE</a:t>
            </a:r>
          </a:p>
          <a:p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    POKRETANJE ZADRUŽNE AKADEMIJE</a:t>
            </a:r>
          </a:p>
          <a:p>
            <a:pPr>
              <a:buFont typeface="Wingdings" panose="05000000000000000000" pitchFamily="2" charset="2"/>
              <a:buChar char="v"/>
            </a:pPr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    OSNIVANJE PODRUŽNICA  –  OSIJEK ; SPLIT</a:t>
            </a:r>
          </a:p>
        </p:txBody>
      </p:sp>
    </p:spTree>
    <p:extLst>
      <p:ext uri="{BB962C8B-B14F-4D97-AF65-F5344CB8AC3E}">
        <p14:creationId xmlns:p14="http://schemas.microsoft.com/office/powerpoint/2010/main" val="522082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B2DF9D-8A79-4CB9-A655-C0194EB51DD1}"/>
              </a:ext>
            </a:extLst>
          </p:cNvPr>
          <p:cNvSpPr txBox="1">
            <a:spLocks/>
          </p:cNvSpPr>
          <p:nvPr/>
        </p:nvSpPr>
        <p:spPr>
          <a:xfrm>
            <a:off x="2471535" y="1622804"/>
            <a:ext cx="7960398" cy="3916539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E78FD57-95A2-48FB-A060-A1EA69C0DB6C}"/>
              </a:ext>
            </a:extLst>
          </p:cNvPr>
          <p:cNvSpPr/>
          <p:nvPr/>
        </p:nvSpPr>
        <p:spPr>
          <a:xfrm>
            <a:off x="2678545" y="5246159"/>
            <a:ext cx="88207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Privatna inicijativa, poduzetništvo, samozapošljavanje, demokracija, jednakost prilika, održivi i organski razvoj...................</a:t>
            </a:r>
          </a:p>
          <a:p>
            <a:endParaRPr lang="hr-HR" dirty="0">
              <a:solidFill>
                <a:srgbClr val="FF0000"/>
              </a:solidFill>
              <a:latin typeface="Droid Sans"/>
            </a:endParaRPr>
          </a:p>
          <a:p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                                                               ...................sve u jednom :  ZADRUGE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4A6EDCD-A518-4E2E-B01E-9CCF123E304E}"/>
              </a:ext>
            </a:extLst>
          </p:cNvPr>
          <p:cNvSpPr/>
          <p:nvPr/>
        </p:nvSpPr>
        <p:spPr>
          <a:xfrm>
            <a:off x="3477490" y="1910987"/>
            <a:ext cx="65347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>
                <a:solidFill>
                  <a:srgbClr val="6D6E70"/>
                </a:solidFill>
                <a:latin typeface="Corbel" pitchFamily="34" charset="0"/>
              </a:rPr>
              <a:t>Hvala i sretno </a:t>
            </a:r>
            <a:r>
              <a:rPr lang="hr-HR" sz="6000" dirty="0">
                <a:solidFill>
                  <a:srgbClr val="6D6E70"/>
                </a:solidFill>
                <a:latin typeface="Corbel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562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71E5EC5-E98C-4346-8F42-FBD0CC0433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3" y="112458"/>
            <a:ext cx="2825430" cy="83745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CF4D31B2-9AD7-4143-B50C-19D6C8E3C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313" y="1271726"/>
            <a:ext cx="8499887" cy="78943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Zadružno poduzetništvo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xmlns="" id="{D4B84710-DC48-431F-8784-0B3895263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2963" y="2382971"/>
            <a:ext cx="3714776" cy="39175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b="1" dirty="0">
                <a:solidFill>
                  <a:srgbClr val="C00000"/>
                </a:solidFill>
              </a:rPr>
              <a:t>1. </a:t>
            </a:r>
          </a:p>
          <a:p>
            <a:pPr marL="0" indent="0" algn="ctr">
              <a:buNone/>
            </a:pPr>
            <a:r>
              <a:rPr lang="hr-HR" dirty="0">
                <a:latin typeface="Corbel" panose="020B0503020204020204" pitchFamily="34" charset="0"/>
              </a:rPr>
              <a:t>DRAGOVOLJNO I OTVORENO ČLANSTVO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C00000"/>
                </a:solidFill>
                <a:latin typeface="Corbel" panose="020B0503020204020204" pitchFamily="34" charset="0"/>
              </a:rPr>
              <a:t>2. </a:t>
            </a:r>
          </a:p>
          <a:p>
            <a:pPr marL="0" indent="0" algn="ctr">
              <a:buNone/>
            </a:pPr>
            <a:r>
              <a:rPr lang="hr-HR" dirty="0">
                <a:latin typeface="Corbel" panose="020B0503020204020204" pitchFamily="34" charset="0"/>
              </a:rPr>
              <a:t>DEMOKRATSKA KONTROLA OD STRANE ČLANOVA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C00000"/>
                </a:solidFill>
                <a:latin typeface="Corbel" panose="020B0503020204020204" pitchFamily="34" charset="0"/>
              </a:rPr>
              <a:t>3. </a:t>
            </a:r>
          </a:p>
          <a:p>
            <a:pPr marL="0" indent="0" algn="ctr">
              <a:buNone/>
            </a:pPr>
            <a:r>
              <a:rPr lang="hr-HR" dirty="0">
                <a:latin typeface="Corbel" panose="020B0503020204020204" pitchFamily="34" charset="0"/>
              </a:rPr>
              <a:t>GOSPODARSKO SUDJELOVANJE ČLANOVA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C00000"/>
                </a:solidFill>
                <a:latin typeface="Corbel" panose="020B0503020204020204" pitchFamily="34" charset="0"/>
              </a:rPr>
              <a:t>4. </a:t>
            </a:r>
          </a:p>
          <a:p>
            <a:pPr marL="0" indent="0" algn="ctr">
              <a:buNone/>
            </a:pPr>
            <a:r>
              <a:rPr lang="hr-HR" dirty="0">
                <a:latin typeface="Corbel" panose="020B0503020204020204" pitchFamily="34" charset="0"/>
              </a:rPr>
              <a:t>SAMOSTALNOST I NEOVISNOST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6C7EA20-452B-41BF-A0DC-5B2A7B8953D4}"/>
              </a:ext>
            </a:extLst>
          </p:cNvPr>
          <p:cNvSpPr txBox="1">
            <a:spLocks/>
          </p:cNvSpPr>
          <p:nvPr/>
        </p:nvSpPr>
        <p:spPr>
          <a:xfrm>
            <a:off x="6722478" y="2382971"/>
            <a:ext cx="3710014" cy="391754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hr-HR" sz="2200" b="1" dirty="0">
                <a:solidFill>
                  <a:srgbClr val="C00000"/>
                </a:solidFill>
              </a:rPr>
              <a:t>5. </a:t>
            </a:r>
          </a:p>
          <a:p>
            <a:pPr marL="0" indent="0" algn="ctr">
              <a:buFont typeface="Wingdings" pitchFamily="2" charset="2"/>
              <a:buNone/>
            </a:pPr>
            <a:r>
              <a:rPr lang="hr-HR" sz="2200" dirty="0">
                <a:latin typeface="Corbel" panose="020B0503020204020204" pitchFamily="34" charset="0"/>
              </a:rPr>
              <a:t>OBRAZOVANJE, STRUČNO USAVRŠAVANJE I INFORMIRANJE ČLANOVA</a:t>
            </a:r>
          </a:p>
          <a:p>
            <a:pPr marL="0" indent="0" algn="ctr">
              <a:buFont typeface="Wingdings" pitchFamily="2" charset="2"/>
              <a:buNone/>
            </a:pPr>
            <a:r>
              <a:rPr lang="hr-HR" sz="2200" b="1" dirty="0">
                <a:solidFill>
                  <a:srgbClr val="C00000"/>
                </a:solidFill>
                <a:latin typeface="Corbel" panose="020B0503020204020204" pitchFamily="34" charset="0"/>
              </a:rPr>
              <a:t>6. </a:t>
            </a:r>
          </a:p>
          <a:p>
            <a:pPr marL="0" indent="0" algn="ctr">
              <a:buFont typeface="Wingdings" pitchFamily="2" charset="2"/>
              <a:buNone/>
            </a:pPr>
            <a:r>
              <a:rPr lang="hr-HR" sz="2200" dirty="0">
                <a:latin typeface="Corbel" panose="020B0503020204020204" pitchFamily="34" charset="0"/>
              </a:rPr>
              <a:t>SURADNJA MEĐU ZADRUGAMA</a:t>
            </a:r>
          </a:p>
          <a:p>
            <a:pPr marL="0" indent="0" algn="ctr">
              <a:buFont typeface="Wingdings" pitchFamily="2" charset="2"/>
              <a:buNone/>
            </a:pPr>
            <a:r>
              <a:rPr lang="hr-HR" sz="2200" b="1" dirty="0">
                <a:solidFill>
                  <a:srgbClr val="C00000"/>
                </a:solidFill>
                <a:latin typeface="Corbel" panose="020B0503020204020204" pitchFamily="34" charset="0"/>
              </a:rPr>
              <a:t>7. </a:t>
            </a:r>
          </a:p>
          <a:p>
            <a:pPr marL="0" indent="0" algn="ctr">
              <a:buFont typeface="Wingdings" pitchFamily="2" charset="2"/>
              <a:buNone/>
            </a:pPr>
            <a:r>
              <a:rPr lang="hr-HR" sz="2200" dirty="0">
                <a:latin typeface="Corbel" panose="020B0503020204020204" pitchFamily="34" charset="0"/>
              </a:rPr>
              <a:t>BRIGA ZA LOKALNU ZAJEDNICU</a:t>
            </a:r>
          </a:p>
        </p:txBody>
      </p:sp>
    </p:spTree>
    <p:extLst>
      <p:ext uri="{BB962C8B-B14F-4D97-AF65-F5344CB8AC3E}">
        <p14:creationId xmlns:p14="http://schemas.microsoft.com/office/powerpoint/2010/main" val="355922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5" name="Title 2">
            <a:extLst>
              <a:ext uri="{FF2B5EF4-FFF2-40B4-BE49-F238E27FC236}">
                <a16:creationId xmlns:a16="http://schemas.microsoft.com/office/drawing/2014/main" xmlns="" id="{C97ECB6F-67CE-4CDA-8640-D2CEE549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331" y="1369640"/>
            <a:ext cx="8143932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49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Zadružno poduzetništvo                                   usporedba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xmlns="" id="{2FC127DD-068B-4294-89D6-AEBE632E58A2}"/>
              </a:ext>
            </a:extLst>
          </p:cNvPr>
          <p:cNvSpPr txBox="1">
            <a:spLocks/>
          </p:cNvSpPr>
          <p:nvPr/>
        </p:nvSpPr>
        <p:spPr>
          <a:xfrm>
            <a:off x="2292547" y="2654810"/>
            <a:ext cx="3714750" cy="54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None/>
            </a:pPr>
            <a:r>
              <a:rPr lang="hr-HR" sz="3200" u="sng" dirty="0">
                <a:solidFill>
                  <a:srgbClr val="6D6E70"/>
                </a:solidFill>
                <a:latin typeface="Corbel" pitchFamily="34" charset="0"/>
              </a:rPr>
              <a:t> Svijet , EU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E0694EBA-89C9-419C-AF74-2841D6AB8C49}"/>
              </a:ext>
            </a:extLst>
          </p:cNvPr>
          <p:cNvSpPr txBox="1">
            <a:spLocks/>
          </p:cNvSpPr>
          <p:nvPr/>
        </p:nvSpPr>
        <p:spPr>
          <a:xfrm>
            <a:off x="1358281" y="3374447"/>
            <a:ext cx="4252405" cy="33512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3200" dirty="0">
                <a:solidFill>
                  <a:srgbClr val="6D6E70"/>
                </a:solidFill>
                <a:latin typeface="Corbel" pitchFamily="34" charset="0"/>
              </a:rPr>
              <a:t> u svijetu u zadruge je uključeno milijardu članova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3200" dirty="0">
                <a:solidFill>
                  <a:srgbClr val="6D6E70"/>
                </a:solidFill>
                <a:latin typeface="Corbel" pitchFamily="34" charset="0"/>
              </a:rPr>
              <a:t> svaki 7 stanovnik na svijetu je član zadruge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3200" dirty="0">
                <a:solidFill>
                  <a:srgbClr val="6D6E70"/>
                </a:solidFill>
                <a:latin typeface="Corbel" pitchFamily="34" charset="0"/>
              </a:rPr>
              <a:t> u zemljama EU svaki 5 stanovnik član je zadruge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3200" dirty="0">
              <a:solidFill>
                <a:srgbClr val="6D6E70"/>
              </a:solidFill>
              <a:latin typeface="Corbel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3200" dirty="0">
              <a:solidFill>
                <a:srgbClr val="6D6E70"/>
              </a:solidFill>
              <a:latin typeface="Corbel" pitchFamily="34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</a:pPr>
            <a:endParaRPr lang="hr-HR" sz="3200" dirty="0">
              <a:solidFill>
                <a:srgbClr val="6D6E70"/>
              </a:solidFill>
              <a:latin typeface="Corbel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xmlns="" id="{19439682-6B3F-4A69-A2A5-C5EBCD223FE8}"/>
              </a:ext>
            </a:extLst>
          </p:cNvPr>
          <p:cNvSpPr txBox="1">
            <a:spLocks/>
          </p:cNvSpPr>
          <p:nvPr/>
        </p:nvSpPr>
        <p:spPr>
          <a:xfrm>
            <a:off x="7751372" y="2702744"/>
            <a:ext cx="3714750" cy="54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None/>
            </a:pPr>
            <a:r>
              <a:rPr lang="hr-HR" sz="3200" dirty="0">
                <a:solidFill>
                  <a:srgbClr val="6D6E70"/>
                </a:solidFill>
                <a:latin typeface="Corbel" pitchFamily="34" charset="0"/>
              </a:rPr>
              <a:t>    </a:t>
            </a:r>
            <a:r>
              <a:rPr lang="hr-HR" sz="3200" u="sng" dirty="0">
                <a:solidFill>
                  <a:srgbClr val="6D6E70"/>
                </a:solidFill>
                <a:latin typeface="Corbel" pitchFamily="34" charset="0"/>
              </a:rPr>
              <a:t>Hrvatska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xmlns="" id="{5BF55F6E-2336-4FCA-A6FE-FB62774260C2}"/>
              </a:ext>
            </a:extLst>
          </p:cNvPr>
          <p:cNvSpPr txBox="1">
            <a:spLocks/>
          </p:cNvSpPr>
          <p:nvPr/>
        </p:nvSpPr>
        <p:spPr>
          <a:xfrm>
            <a:off x="7102190" y="3675823"/>
            <a:ext cx="4252405" cy="335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hr-HR" sz="3200" dirty="0">
                <a:solidFill>
                  <a:srgbClr val="6D6E70"/>
                </a:solidFill>
                <a:latin typeface="Corbel" pitchFamily="34" charset="0"/>
              </a:rPr>
              <a:t> u zadruge uključeno oko 20.000 zadrugara</a:t>
            </a:r>
          </a:p>
          <a:p>
            <a:pPr marL="0" indent="0">
              <a:buNone/>
            </a:pPr>
            <a:endParaRPr lang="hr-HR" sz="3200" dirty="0">
              <a:solidFill>
                <a:srgbClr val="6D6E70"/>
              </a:solidFill>
              <a:latin typeface="Corbel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hr-HR" sz="3200" dirty="0">
                <a:solidFill>
                  <a:srgbClr val="6D6E70"/>
                </a:solidFill>
                <a:latin typeface="Corbel" pitchFamily="34" charset="0"/>
              </a:rPr>
              <a:t> član zadruge je svaki 200-ti stanovnik RH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3200" dirty="0">
              <a:solidFill>
                <a:srgbClr val="6D6E70"/>
              </a:solidFill>
              <a:latin typeface="Corbel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hr-HR" sz="3200" dirty="0">
              <a:solidFill>
                <a:srgbClr val="6D6E70"/>
              </a:solidFill>
              <a:latin typeface="Corbel" pitchFamily="34" charset="0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</a:pPr>
            <a:endParaRPr lang="hr-HR" sz="3200" dirty="0">
              <a:solidFill>
                <a:srgbClr val="6D6E70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xmlns="" id="{5E6764E5-99E3-4171-92DA-8D5C24A94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555" y="1135870"/>
            <a:ext cx="8729858" cy="1143000"/>
          </a:xfrm>
        </p:spPr>
        <p:txBody>
          <a:bodyPr>
            <a:normAutofit/>
          </a:bodyPr>
          <a:lstStyle/>
          <a:p>
            <a:pPr algn="ctr"/>
            <a:r>
              <a:rPr lang="hr-HR" sz="36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Zadružno poduzetništvo u rh (2016.)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xmlns="" id="{5EBBB794-3883-4244-8EB3-F5A2627E1A79}"/>
              </a:ext>
            </a:extLst>
          </p:cNvPr>
          <p:cNvSpPr txBox="1">
            <a:spLocks/>
          </p:cNvSpPr>
          <p:nvPr/>
        </p:nvSpPr>
        <p:spPr>
          <a:xfrm>
            <a:off x="2241708" y="2434818"/>
            <a:ext cx="3714776" cy="54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None/>
            </a:pPr>
            <a:r>
              <a:rPr lang="hr-HR" sz="1800" b="1" u="sng" dirty="0">
                <a:solidFill>
                  <a:srgbClr val="6D6E70"/>
                </a:solidFill>
                <a:latin typeface="Corbel" pitchFamily="34" charset="0"/>
              </a:rPr>
              <a:t>Opći podaci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F3D707C-EC3F-4D88-8FAC-4D341E27BC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1653"/>
          <a:stretch/>
        </p:blipFill>
        <p:spPr>
          <a:xfrm>
            <a:off x="260918" y="2910844"/>
            <a:ext cx="2268561" cy="27793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6D04B7F-2E9E-455A-83B5-F08FF19DDC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694"/>
          <a:stretch/>
        </p:blipFill>
        <p:spPr>
          <a:xfrm>
            <a:off x="2633559" y="3528118"/>
            <a:ext cx="2242533" cy="2972393"/>
          </a:xfrm>
          <a:prstGeom prst="rect">
            <a:avLst/>
          </a:prstGeom>
        </p:spPr>
      </p:pic>
      <p:sp>
        <p:nvSpPr>
          <p:cNvPr id="8" name="Text Placeholder 16">
            <a:extLst>
              <a:ext uri="{FF2B5EF4-FFF2-40B4-BE49-F238E27FC236}">
                <a16:creationId xmlns:a16="http://schemas.microsoft.com/office/drawing/2014/main" xmlns="" id="{FFFA1AED-3893-4087-BAD3-598345BE338D}"/>
              </a:ext>
            </a:extLst>
          </p:cNvPr>
          <p:cNvSpPr txBox="1">
            <a:spLocks/>
          </p:cNvSpPr>
          <p:nvPr/>
        </p:nvSpPr>
        <p:spPr>
          <a:xfrm>
            <a:off x="6956208" y="2434818"/>
            <a:ext cx="3714776" cy="54248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None/>
            </a:pPr>
            <a:r>
              <a:rPr lang="hr-HR" sz="1800" b="1" u="sng" dirty="0">
                <a:solidFill>
                  <a:srgbClr val="6D6E70"/>
                </a:solidFill>
                <a:latin typeface="Corbel" pitchFamily="34" charset="0"/>
              </a:rPr>
              <a:t>Zadruge po županijama</a:t>
            </a:r>
          </a:p>
        </p:txBody>
      </p:sp>
      <p:pic>
        <p:nvPicPr>
          <p:cNvPr id="9" name="Content Placeholder 24">
            <a:extLst>
              <a:ext uri="{FF2B5EF4-FFF2-40B4-BE49-F238E27FC236}">
                <a16:creationId xmlns:a16="http://schemas.microsoft.com/office/drawing/2014/main" xmlns="" id="{76AF0A6B-C030-476F-BB2B-2FB764461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8057" y="2706059"/>
            <a:ext cx="6458928" cy="403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0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xmlns="" id="{DE3C4B66-F4E3-4CC4-8519-10078CFA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023" y="931067"/>
            <a:ext cx="9406698" cy="1143000"/>
          </a:xfrm>
        </p:spPr>
        <p:txBody>
          <a:bodyPr>
            <a:noAutofit/>
          </a:bodyPr>
          <a:lstStyle/>
          <a:p>
            <a:pPr algn="ctr"/>
            <a:r>
              <a:rPr lang="hr-HR" sz="36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Zadružno poduzetništvo u rh (2016.)</a:t>
            </a:r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xmlns="" id="{86C4EF94-DAB0-4773-A79B-D41E079A5E83}"/>
              </a:ext>
            </a:extLst>
          </p:cNvPr>
          <p:cNvSpPr txBox="1">
            <a:spLocks/>
          </p:cNvSpPr>
          <p:nvPr/>
        </p:nvSpPr>
        <p:spPr>
          <a:xfrm>
            <a:off x="2340596" y="2074067"/>
            <a:ext cx="3714776" cy="54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None/>
            </a:pPr>
            <a:r>
              <a:rPr lang="hr-HR" sz="1800" b="1" u="sng" dirty="0">
                <a:solidFill>
                  <a:srgbClr val="6D6E70"/>
                </a:solidFill>
                <a:latin typeface="Corbel" pitchFamily="34" charset="0"/>
              </a:rPr>
              <a:t>Opći podaci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xmlns="" id="{2105D47E-C82F-4AB6-B2A1-6CA3A18E118D}"/>
              </a:ext>
            </a:extLst>
          </p:cNvPr>
          <p:cNvSpPr txBox="1">
            <a:spLocks/>
          </p:cNvSpPr>
          <p:nvPr/>
        </p:nvSpPr>
        <p:spPr>
          <a:xfrm>
            <a:off x="8032518" y="2074067"/>
            <a:ext cx="3714776" cy="54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None/>
            </a:pPr>
            <a:r>
              <a:rPr lang="hr-HR" sz="1800" b="1" u="sng" dirty="0">
                <a:solidFill>
                  <a:srgbClr val="6D6E70"/>
                </a:solidFill>
                <a:latin typeface="Corbel" pitchFamily="34" charset="0"/>
              </a:rPr>
              <a:t>Zanimljivosti</a:t>
            </a:r>
          </a:p>
        </p:txBody>
      </p:sp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xmlns="" id="{24116106-1B77-49C3-A5C4-9CD49852DA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53" y="2544025"/>
            <a:ext cx="4926477" cy="4038766"/>
          </a:xfrm>
          <a:prstGeom prst="rect">
            <a:avLst/>
          </a:prstGeom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xmlns="" id="{7CFE578B-B6F6-407D-81D6-2E4F81CD7DC3}"/>
              </a:ext>
            </a:extLst>
          </p:cNvPr>
          <p:cNvSpPr txBox="1">
            <a:spLocks/>
          </p:cNvSpPr>
          <p:nvPr/>
        </p:nvSpPr>
        <p:spPr>
          <a:xfrm>
            <a:off x="6456150" y="2917701"/>
            <a:ext cx="4632060" cy="335046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rgbClr val="FF0000"/>
                </a:solidFill>
                <a:latin typeface="Corbel" pitchFamily="34" charset="0"/>
              </a:rPr>
              <a:t>          15% </a:t>
            </a:r>
            <a:r>
              <a:rPr lang="hr-HR" sz="2200" dirty="0">
                <a:solidFill>
                  <a:srgbClr val="6D6E70"/>
                </a:solidFill>
                <a:latin typeface="Corbel" pitchFamily="34" charset="0"/>
              </a:rPr>
              <a:t>zadruga (180 zadruga) koje imaju prihode veće od 1.000.000 kn sudjeluju u iznosu od </a:t>
            </a:r>
            <a:r>
              <a:rPr lang="hr-HR" sz="2200" dirty="0">
                <a:solidFill>
                  <a:srgbClr val="FF0000"/>
                </a:solidFill>
                <a:latin typeface="Corbel" pitchFamily="34" charset="0"/>
              </a:rPr>
              <a:t>92%</a:t>
            </a:r>
            <a:r>
              <a:rPr lang="hr-HR" sz="2200" dirty="0">
                <a:solidFill>
                  <a:srgbClr val="6D6E70"/>
                </a:solidFill>
                <a:latin typeface="Corbel" pitchFamily="34" charset="0"/>
              </a:rPr>
              <a:t> u ukupnim prihodima zadružnog sektora</a:t>
            </a:r>
          </a:p>
          <a:p>
            <a:pPr marL="0" indent="0">
              <a:buFont typeface="Wingdings" pitchFamily="2" charset="2"/>
              <a:buNone/>
            </a:pPr>
            <a:r>
              <a:rPr lang="hr-HR" sz="2200" dirty="0">
                <a:solidFill>
                  <a:srgbClr val="6D6E70"/>
                </a:solidFill>
                <a:latin typeface="Corbe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hr-HR" sz="2200" dirty="0">
                <a:solidFill>
                  <a:srgbClr val="6D6E70"/>
                </a:solidFill>
                <a:latin typeface="Corbel" pitchFamily="34" charset="0"/>
              </a:rPr>
              <a:t>    najveće prosječne prihode zadruga ostvaruje sektor ribarstva i to značajno iznad prosjeka RH </a:t>
            </a:r>
          </a:p>
        </p:txBody>
      </p:sp>
    </p:spTree>
    <p:extLst>
      <p:ext uri="{BB962C8B-B14F-4D97-AF65-F5344CB8AC3E}">
        <p14:creationId xmlns:p14="http://schemas.microsoft.com/office/powerpoint/2010/main" val="119656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Text Placeholder 1">
            <a:extLst>
              <a:ext uri="{FF2B5EF4-FFF2-40B4-BE49-F238E27FC236}">
                <a16:creationId xmlns:a16="http://schemas.microsoft.com/office/drawing/2014/main" xmlns="" id="{89C7C6D8-F5D5-475F-A406-51A8E7BA3CAF}"/>
              </a:ext>
            </a:extLst>
          </p:cNvPr>
          <p:cNvSpPr txBox="1">
            <a:spLocks/>
          </p:cNvSpPr>
          <p:nvPr/>
        </p:nvSpPr>
        <p:spPr>
          <a:xfrm>
            <a:off x="659124" y="1468192"/>
            <a:ext cx="4456083" cy="5424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1800" b="1" u="sng" dirty="0">
                <a:solidFill>
                  <a:srgbClr val="6D6E70"/>
                </a:solidFill>
                <a:latin typeface="Corbel" pitchFamily="34" charset="0"/>
              </a:rPr>
              <a:t>Zadruge prema sektorima djelatnosti na dan 31.12.2016.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45D34B9-839E-414A-96F4-43C836D6B66D}"/>
              </a:ext>
            </a:extLst>
          </p:cNvPr>
          <p:cNvSpPr txBox="1">
            <a:spLocks/>
          </p:cNvSpPr>
          <p:nvPr/>
        </p:nvSpPr>
        <p:spPr>
          <a:xfrm>
            <a:off x="6962115" y="1468192"/>
            <a:ext cx="4897925" cy="54248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700" b="1" u="sng" dirty="0">
                <a:solidFill>
                  <a:srgbClr val="6D6E70"/>
                </a:solidFill>
                <a:latin typeface="Corbel" pitchFamily="34" charset="0"/>
              </a:rPr>
              <a:t>Ukupni prihodi prema sektorima za 2016. godinu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xmlns="" id="{7A8F6B3E-4839-473A-9FAB-DFEA9082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670" y="200709"/>
            <a:ext cx="7623370" cy="1143000"/>
          </a:xfrm>
        </p:spPr>
        <p:txBody>
          <a:bodyPr>
            <a:noAutofit/>
          </a:bodyPr>
          <a:lstStyle/>
          <a:p>
            <a:pPr algn="ctr"/>
            <a:r>
              <a:rPr lang="hr-HR" sz="30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Zadružno poduzetništvo u rh (2016.)</a:t>
            </a:r>
          </a:p>
        </p:txBody>
      </p:sp>
      <p:pic>
        <p:nvPicPr>
          <p:cNvPr id="8" name="Content Placeholder 12">
            <a:extLst>
              <a:ext uri="{FF2B5EF4-FFF2-40B4-BE49-F238E27FC236}">
                <a16:creationId xmlns:a16="http://schemas.microsoft.com/office/drawing/2014/main" xmlns="" id="{B5DED46D-2814-41DC-A475-C18E8CE3F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678" y="2145671"/>
            <a:ext cx="5741459" cy="4563352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xmlns="" id="{477B8EAC-F5E7-4789-95B2-D2C3CFF3DB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2477957"/>
              </p:ext>
            </p:extLst>
          </p:nvPr>
        </p:nvGraphicFramePr>
        <p:xfrm>
          <a:off x="178840" y="2010674"/>
          <a:ext cx="5938982" cy="469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9085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xmlns="" id="{2D1FD8C7-E1EB-4763-805B-A22D7C2D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670" y="200709"/>
            <a:ext cx="7623370" cy="1143000"/>
          </a:xfrm>
        </p:spPr>
        <p:txBody>
          <a:bodyPr>
            <a:noAutofit/>
          </a:bodyPr>
          <a:lstStyle/>
          <a:p>
            <a:pPr algn="ctr"/>
            <a:r>
              <a:rPr lang="hr-HR" sz="30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Zadružno poduzetništvo u rh (2016.)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xmlns="" id="{FCFC2AB5-8502-43F6-9747-34AA1AB8C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4" y="1741667"/>
            <a:ext cx="12129856" cy="5116333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xmlns="" id="{33FCF31B-F0BF-43BE-8195-BFA9AF92C4F5}"/>
              </a:ext>
            </a:extLst>
          </p:cNvPr>
          <p:cNvSpPr txBox="1">
            <a:spLocks/>
          </p:cNvSpPr>
          <p:nvPr/>
        </p:nvSpPr>
        <p:spPr>
          <a:xfrm>
            <a:off x="4453514" y="1319453"/>
            <a:ext cx="3714776" cy="542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1800" b="1" u="sng" dirty="0">
                <a:solidFill>
                  <a:srgbClr val="6D6E70"/>
                </a:solidFill>
                <a:latin typeface="Corbel" pitchFamily="34" charset="0"/>
              </a:rPr>
              <a:t>Broj zadruga i prihod po godinama</a:t>
            </a:r>
          </a:p>
        </p:txBody>
      </p:sp>
    </p:spTree>
    <p:extLst>
      <p:ext uri="{BB962C8B-B14F-4D97-AF65-F5344CB8AC3E}">
        <p14:creationId xmlns:p14="http://schemas.microsoft.com/office/powerpoint/2010/main" val="2494454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xmlns="" id="{1C8583DC-5055-45C7-8A1E-B2A97D60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99" y="1132002"/>
            <a:ext cx="10798356" cy="1143000"/>
          </a:xfrm>
        </p:spPr>
        <p:txBody>
          <a:bodyPr>
            <a:noAutofit/>
          </a:bodyPr>
          <a:lstStyle/>
          <a:p>
            <a:r>
              <a:rPr lang="hr-HR" sz="40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KAKO PROMIJENITI NEGATIVNE TRENDOVE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ECE284F-AB9B-4603-B045-B60784CF786D}"/>
              </a:ext>
            </a:extLst>
          </p:cNvPr>
          <p:cNvSpPr txBox="1">
            <a:spLocks/>
          </p:cNvSpPr>
          <p:nvPr/>
        </p:nvSpPr>
        <p:spPr>
          <a:xfrm>
            <a:off x="1222399" y="2644309"/>
            <a:ext cx="9416756" cy="4213691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anose="05000000000000000000" pitchFamily="2" charset="2"/>
              <a:buChar char="v"/>
            </a:pPr>
            <a:r>
              <a:rPr lang="hr-HR" sz="3000" dirty="0">
                <a:solidFill>
                  <a:srgbClr val="6D6E70"/>
                </a:solidFill>
                <a:latin typeface="Corbel" pitchFamily="34" charset="0"/>
              </a:rPr>
              <a:t>  PROMIJENITI ZAKONSKI OKVIR  - DONOŠENJE NOVOG ZAKONA O ZADRUGAMA</a:t>
            </a:r>
          </a:p>
          <a:p>
            <a:pPr marL="0" indent="0" algn="ctr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None/>
            </a:pPr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  <a:p>
            <a:pPr marL="0" indent="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None/>
            </a:pPr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  <a:p>
            <a:pPr marL="0" indent="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None/>
            </a:pPr>
            <a:endParaRPr lang="hr-HR" sz="2400" dirty="0">
              <a:solidFill>
                <a:srgbClr val="6D6E70"/>
              </a:solidFill>
              <a:latin typeface="Corbel" pitchFamily="34" charset="0"/>
            </a:endParaRPr>
          </a:p>
          <a:p>
            <a:pPr marL="0" indent="0">
              <a:buNone/>
            </a:pPr>
            <a:endParaRPr lang="hr-HR" sz="2400" dirty="0"/>
          </a:p>
          <a:p>
            <a:pPr marL="0" indent="0">
              <a:buFont typeface="Wingdings" pitchFamily="2" charset="2"/>
              <a:buNone/>
            </a:pP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62F57E89-12A2-4AA3-8BB0-2EAB2183D361}"/>
              </a:ext>
            </a:extLst>
          </p:cNvPr>
          <p:cNvSpPr txBox="1">
            <a:spLocks/>
          </p:cNvSpPr>
          <p:nvPr/>
        </p:nvSpPr>
        <p:spPr bwMode="auto">
          <a:xfrm>
            <a:off x="1790317" y="4075860"/>
            <a:ext cx="8280920" cy="85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hr-HR" dirty="0"/>
              <a:t>RADITI NA PROMOCIJI ZADRUŽNOG PODUZETNIŠTVA I PODIZANJU SVIJESTI O MOGUĆNOSTIMA ZADRUGARSTVA</a:t>
            </a:r>
          </a:p>
          <a:p>
            <a:endParaRPr lang="hr-HR" dirty="0"/>
          </a:p>
          <a:p>
            <a:pPr marL="0" indent="0">
              <a:buFont typeface="Wingdings" pitchFamily="2" charset="2"/>
              <a:buNone/>
            </a:pPr>
            <a:endParaRPr lang="hr-H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AD84185-F1F9-4713-9C19-6768E277AA30}"/>
              </a:ext>
            </a:extLst>
          </p:cNvPr>
          <p:cNvSpPr txBox="1">
            <a:spLocks/>
          </p:cNvSpPr>
          <p:nvPr/>
        </p:nvSpPr>
        <p:spPr bwMode="auto">
          <a:xfrm>
            <a:off x="1790317" y="5423233"/>
            <a:ext cx="8280920" cy="65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hr-HR" dirty="0"/>
              <a:t>RAZVIJANJE SUSTAVA : UMREŽAVANJE I OBRAZOVANJE</a:t>
            </a:r>
          </a:p>
          <a:p>
            <a:endParaRPr lang="hr-HR" dirty="0"/>
          </a:p>
          <a:p>
            <a:pPr marL="0" indent="0">
              <a:buFont typeface="Wingdings" pitchFamily="2" charset="2"/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33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945C26-55B7-4565-AB6E-29825C4BC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40" y="147968"/>
            <a:ext cx="2825430" cy="837454"/>
          </a:xfrm>
          <a:prstGeom prst="rect">
            <a:avLst/>
          </a:prstGeom>
        </p:spPr>
      </p:pic>
      <p:sp>
        <p:nvSpPr>
          <p:cNvPr id="3" name="Title 3">
            <a:extLst>
              <a:ext uri="{FF2B5EF4-FFF2-40B4-BE49-F238E27FC236}">
                <a16:creationId xmlns:a16="http://schemas.microsoft.com/office/drawing/2014/main" xmlns="" id="{56E6304E-0CB5-40CB-8068-E7318BA74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58" y="1193995"/>
            <a:ext cx="10851621" cy="1143000"/>
          </a:xfrm>
        </p:spPr>
        <p:txBody>
          <a:bodyPr>
            <a:normAutofit/>
          </a:bodyPr>
          <a:lstStyle/>
          <a:p>
            <a:pPr algn="ctr"/>
            <a:r>
              <a:rPr lang="hr-HR" sz="30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PROMJENA ZAKONSKIH OKVIRA ZA ZADRUGARSTVO  I  NADGRADNJA SUSTAVA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E7AB1A1-C2EE-40D8-9DAD-48FE0CE4FABC}"/>
              </a:ext>
            </a:extLst>
          </p:cNvPr>
          <p:cNvSpPr txBox="1">
            <a:spLocks/>
          </p:cNvSpPr>
          <p:nvPr/>
        </p:nvSpPr>
        <p:spPr>
          <a:xfrm>
            <a:off x="301506" y="2659284"/>
            <a:ext cx="5245729" cy="858966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</a:pPr>
            <a:r>
              <a:rPr lang="hr-HR" sz="2400" dirty="0">
                <a:solidFill>
                  <a:srgbClr val="6D6E70"/>
                </a:solidFill>
                <a:latin typeface="Corbel" pitchFamily="34" charset="0"/>
              </a:rPr>
              <a:t>REGULIRATI ODNOS ZADRUGE I ZADRUGARA</a:t>
            </a:r>
          </a:p>
          <a:p>
            <a:endParaRPr lang="hr-HR" dirty="0"/>
          </a:p>
          <a:p>
            <a:pPr marL="0" indent="0">
              <a:buFont typeface="Wingdings" pitchFamily="2" charset="2"/>
              <a:buNone/>
            </a:pP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585976D-FA40-4CB3-AED0-5FB126B3669A}"/>
              </a:ext>
            </a:extLst>
          </p:cNvPr>
          <p:cNvSpPr txBox="1">
            <a:spLocks/>
          </p:cNvSpPr>
          <p:nvPr/>
        </p:nvSpPr>
        <p:spPr bwMode="auto">
          <a:xfrm>
            <a:off x="301505" y="3840539"/>
            <a:ext cx="5245729" cy="9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DEFINIRATI OPĆA PRAVILA UPRAVLJANJA I PROCEDURE DONOŠENJA ODLUKA ZADRUGA</a:t>
            </a:r>
          </a:p>
          <a:p>
            <a:pPr marL="0" indent="0">
              <a:buNone/>
            </a:pPr>
            <a:r>
              <a:rPr lang="hr-HR" dirty="0"/>
              <a:t>       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AE36D0E-43BB-469C-8291-640AF94C248B}"/>
              </a:ext>
            </a:extLst>
          </p:cNvPr>
          <p:cNvSpPr txBox="1">
            <a:spLocks/>
          </p:cNvSpPr>
          <p:nvPr/>
        </p:nvSpPr>
        <p:spPr bwMode="auto">
          <a:xfrm>
            <a:off x="178840" y="5604117"/>
            <a:ext cx="828092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ZAŠTITITI ZADRUŽNU IMOVINU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38C55260-1973-4A92-BBBC-6AD9F3A8CD9E}"/>
              </a:ext>
            </a:extLst>
          </p:cNvPr>
          <p:cNvSpPr txBox="1">
            <a:spLocks/>
          </p:cNvSpPr>
          <p:nvPr/>
        </p:nvSpPr>
        <p:spPr bwMode="auto">
          <a:xfrm>
            <a:off x="6049626" y="2659284"/>
            <a:ext cx="6142374" cy="85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REGULIRATI FAZNU PROIZVODNJU – ELIMINIRATI DVOSTRUKO OPOREZIVANJE</a:t>
            </a:r>
          </a:p>
          <a:p>
            <a:endParaRPr lang="hr-HR" dirty="0"/>
          </a:p>
          <a:p>
            <a:pPr marL="0" indent="0">
              <a:buFont typeface="Wingdings" pitchFamily="2" charset="2"/>
              <a:buNone/>
            </a:pPr>
            <a:endParaRPr lang="hr-HR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95B6CBD8-D3D6-45AE-B525-DF8DC0CF4330}"/>
              </a:ext>
            </a:extLst>
          </p:cNvPr>
          <p:cNvSpPr txBox="1">
            <a:spLocks/>
          </p:cNvSpPr>
          <p:nvPr/>
        </p:nvSpPr>
        <p:spPr bwMode="auto">
          <a:xfrm>
            <a:off x="6049626" y="3895736"/>
            <a:ext cx="6338992" cy="85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DEFINIRATI DOBIT ZADRUGA – OSIGURATI NEOPOREZIVOST ZADRŽANE (REINVESTIRANE)  DOBITI</a:t>
            </a:r>
          </a:p>
          <a:p>
            <a:endParaRPr lang="hr-HR" dirty="0"/>
          </a:p>
          <a:p>
            <a:pPr marL="0" indent="0">
              <a:buFont typeface="Wingdings" pitchFamily="2" charset="2"/>
              <a:buNone/>
            </a:pPr>
            <a:endParaRPr lang="hr-HR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1C7C5DA9-718F-4AEE-B276-68AE75EB4E7C}"/>
              </a:ext>
            </a:extLst>
          </p:cNvPr>
          <p:cNvSpPr txBox="1">
            <a:spLocks/>
          </p:cNvSpPr>
          <p:nvPr/>
        </p:nvSpPr>
        <p:spPr bwMode="auto">
          <a:xfrm>
            <a:off x="6049626" y="5604117"/>
            <a:ext cx="8280920" cy="57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4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20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8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D2E"/>
              </a:buClr>
              <a:buFont typeface="Wingdings" pitchFamily="2" charset="2"/>
              <a:buChar char="§"/>
              <a:defRPr sz="1600" kern="1200" baseline="0">
                <a:solidFill>
                  <a:srgbClr val="6D6E70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POSEBNO RAČUNOVODSTVO ZADRUGA</a:t>
            </a:r>
          </a:p>
          <a:p>
            <a:pPr marL="0" indent="0">
              <a:buNone/>
            </a:pPr>
            <a:r>
              <a:rPr lang="hr-HR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4169744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1801</TotalTime>
  <Words>401</Words>
  <Application>Microsoft Office PowerPoint</Application>
  <PresentationFormat>Prilagođeno</PresentationFormat>
  <Paragraphs>88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Wood Type</vt:lpstr>
      <vt:lpstr>PowerPointova prezentacija</vt:lpstr>
      <vt:lpstr>Zadružno poduzetništvo</vt:lpstr>
      <vt:lpstr>Zadružno poduzetništvo                                   usporedba</vt:lpstr>
      <vt:lpstr>Zadružno poduzetništvo u rh (2016.)</vt:lpstr>
      <vt:lpstr>Zadružno poduzetništvo u rh (2016.)</vt:lpstr>
      <vt:lpstr>Zadružno poduzetništvo u rh (2016.)</vt:lpstr>
      <vt:lpstr>Zadružno poduzetništvo u rh (2016.)</vt:lpstr>
      <vt:lpstr>KAKO PROMIJENITI NEGATIVNE TRENDOVE</vt:lpstr>
      <vt:lpstr>PROMJENA ZAKONSKIH OKVIRA ZA ZADRUGARSTVO  I  NADGRADNJA SUSTAVA</vt:lpstr>
      <vt:lpstr>PowerPointova prezentacija</vt:lpstr>
      <vt:lpstr>RAZVIJANJE SUSTAVA: UMREŽAVANJE I OBRAZOVANJE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s j</dc:creator>
  <cp:lastModifiedBy>user</cp:lastModifiedBy>
  <cp:revision>68</cp:revision>
  <dcterms:created xsi:type="dcterms:W3CDTF">2016-03-17T21:51:54Z</dcterms:created>
  <dcterms:modified xsi:type="dcterms:W3CDTF">2017-11-13T07:34:36Z</dcterms:modified>
</cp:coreProperties>
</file>